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9" r:id="rId3"/>
    <p:sldId id="329" r:id="rId4"/>
    <p:sldId id="260" r:id="rId5"/>
    <p:sldId id="261" r:id="rId6"/>
    <p:sldId id="262" r:id="rId7"/>
    <p:sldId id="263" r:id="rId8"/>
    <p:sldId id="330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334" r:id="rId18"/>
    <p:sldId id="277" r:id="rId19"/>
    <p:sldId id="331" r:id="rId20"/>
    <p:sldId id="332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8" r:id="rId32"/>
    <p:sldId id="333" r:id="rId33"/>
    <p:sldId id="289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4" r:id="rId45"/>
    <p:sldId id="305" r:id="rId46"/>
    <p:sldId id="306" r:id="rId47"/>
    <p:sldId id="335" r:id="rId48"/>
    <p:sldId id="307" r:id="rId49"/>
    <p:sldId id="308" r:id="rId50"/>
    <p:sldId id="310" r:id="rId51"/>
    <p:sldId id="311" r:id="rId52"/>
    <p:sldId id="336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37" r:id="rId61"/>
    <p:sldId id="338" r:id="rId62"/>
    <p:sldId id="319" r:id="rId63"/>
    <p:sldId id="320" r:id="rId64"/>
    <p:sldId id="321" r:id="rId65"/>
    <p:sldId id="322" r:id="rId66"/>
    <p:sldId id="323" r:id="rId67"/>
    <p:sldId id="324" r:id="rId68"/>
    <p:sldId id="326" r:id="rId69"/>
    <p:sldId id="327" r:id="rId70"/>
    <p:sldId id="328" r:id="rId71"/>
    <p:sldId id="339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329"/>
            <p14:sldId id="260"/>
            <p14:sldId id="261"/>
            <p14:sldId id="262"/>
            <p14:sldId id="263"/>
            <p14:sldId id="330"/>
            <p14:sldId id="264"/>
            <p14:sldId id="265"/>
            <p14:sldId id="266"/>
            <p14:sldId id="267"/>
            <p14:sldId id="268"/>
            <p14:sldId id="269"/>
            <p14:sldId id="275"/>
            <p14:sldId id="276"/>
            <p14:sldId id="334"/>
            <p14:sldId id="277"/>
            <p14:sldId id="331"/>
            <p14:sldId id="332"/>
            <p14:sldId id="279"/>
            <p14:sldId id="278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333"/>
            <p14:sldId id="289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1"/>
            <p14:sldId id="302"/>
            <p14:sldId id="304"/>
            <p14:sldId id="305"/>
            <p14:sldId id="306"/>
            <p14:sldId id="335"/>
            <p14:sldId id="307"/>
            <p14:sldId id="308"/>
            <p14:sldId id="310"/>
            <p14:sldId id="311"/>
            <p14:sldId id="336"/>
            <p14:sldId id="312"/>
            <p14:sldId id="313"/>
            <p14:sldId id="314"/>
            <p14:sldId id="315"/>
            <p14:sldId id="316"/>
            <p14:sldId id="317"/>
            <p14:sldId id="318"/>
            <p14:sldId id="337"/>
            <p14:sldId id="338"/>
            <p14:sldId id="319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2" autoAdjust="0"/>
    <p:restoredTop sz="94607"/>
  </p:normalViewPr>
  <p:slideViewPr>
    <p:cSldViewPr>
      <p:cViewPr varScale="1">
        <p:scale>
          <a:sx n="130" d="100"/>
          <a:sy n="130" d="100"/>
        </p:scale>
        <p:origin x="10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10/20/18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10/20/18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0E932175-2C0B-8E4D-A141-3F09604A4974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4</a:t>
            </a:fld>
            <a:endParaRPr lang="en-US">
              <a:latin typeface="Arial" pitchFamily="-107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01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DE2B94C7-56C8-5F40-90B8-DFF87AD5D406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14</a:t>
            </a:fld>
            <a:endParaRPr lang="en-US">
              <a:latin typeface="Arial" pitchFamily="-107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3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A77949B6-FBBF-4A42-B56E-A5FBB35D007A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15</a:t>
            </a:fld>
            <a:endParaRPr lang="en-US">
              <a:latin typeface="Arial" pitchFamily="-107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107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0433F-509F-FA4C-9B2D-50C74E6210F0}" type="slidenum">
              <a:rPr lang="en-US"/>
              <a:pPr/>
              <a:t>23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7899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572339-25E6-D147-92D2-B970D7D4B999}" type="slidenum">
              <a:rPr lang="en-US"/>
              <a:pPr/>
              <a:t>24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929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A33A1-2F88-F244-9463-2A1F23EFB361}" type="slidenum">
              <a:rPr lang="en-US"/>
              <a:pPr/>
              <a:t>25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9707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0E13C-F6E9-0643-8112-3B14C4597BD2}" type="slidenum">
              <a:rPr lang="en-US"/>
              <a:pPr/>
              <a:t>33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85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863069-280E-9B4B-B69F-4AA362097A5F}" type="slidenum">
              <a:rPr lang="en-US"/>
              <a:pPr/>
              <a:t>34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1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7A48C5-0CD9-014B-BDDE-4CD3AD106637}" type="slidenum">
              <a:rPr lang="en-US"/>
              <a:pPr/>
              <a:t>38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9119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6523FC-6BFF-D74A-ABA9-8E00CA0876A4}" type="slidenum">
              <a:rPr lang="en-US"/>
              <a:pPr/>
              <a:t>39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7001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0FD22-A371-FF40-B542-9C9A54ADCF0E}" type="slidenum">
              <a:rPr lang="en-US"/>
              <a:pPr/>
              <a:t>40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91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F5CE1F71-6C2F-A544-BE86-05D16DEBB8C0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5</a:t>
            </a:fld>
            <a:endParaRPr lang="en-US">
              <a:latin typeface="Arial" pitchFamily="-107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8378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A39C74-7D65-554D-9598-B03FF2251A3C}" type="slidenum">
              <a:rPr lang="en-US"/>
              <a:pPr/>
              <a:t>41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4016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1B3F25-B072-9747-92C9-1E24D022D373}" type="slidenum">
              <a:rPr lang="en-US"/>
              <a:pPr/>
              <a:t>43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38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716C99-A878-414B-969E-FDE07E2BBA4A}" type="slidenum">
              <a:rPr lang="en-US"/>
              <a:pPr/>
              <a:t>48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792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2BED43-E628-544E-8A72-22D206582C81}" type="slidenum">
              <a:rPr lang="en-US"/>
              <a:pPr/>
              <a:t>49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5474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CB9B47-E6A2-9843-9FD5-F483681E43C1}" type="slidenum">
              <a:rPr lang="en-US"/>
              <a:pPr/>
              <a:t>50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11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7748C-D0AF-384E-BEEA-97BCAD1A47B1}" type="slidenum">
              <a:rPr lang="en-US"/>
              <a:pPr/>
              <a:t>54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321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64D0D3-DA0D-164E-8E57-23F501C0BD2F}" type="slidenum">
              <a:rPr lang="en-US"/>
              <a:pPr/>
              <a:t>62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3764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0B2EC8-AA00-5144-A870-3CB179F6CE30}" type="slidenum">
              <a:rPr lang="en-US"/>
              <a:pPr/>
              <a:t>63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3188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6A0A7-B88A-9044-9517-06F50BB98B2E}" type="slidenum">
              <a:rPr lang="en-US"/>
              <a:pPr/>
              <a:t>64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3491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2EBFC0-9D36-5C42-A028-ECD3E1A1E565}" type="slidenum">
              <a:rPr lang="en-US"/>
              <a:pPr/>
              <a:t>67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810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40AF95EB-AEA5-3449-A85F-21AED27B4614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6</a:t>
            </a:fld>
            <a:endParaRPr lang="en-US">
              <a:latin typeface="Arial" pitchFamily="-107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886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1DB971-D796-844F-B6DA-5E84281D5ED8}" type="slidenum">
              <a:rPr lang="en-US"/>
              <a:pPr/>
              <a:t>68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4264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39419-F39F-DD48-B161-342FBB0D4C2B}" type="slidenum">
              <a:rPr lang="en-US"/>
              <a:pPr/>
              <a:t>69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7458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BAA166-E14B-AF47-9C85-5485E1E5754E}" type="slidenum">
              <a:rPr lang="en-US"/>
              <a:pPr/>
              <a:t>70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39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70A23D54-4624-A64B-8364-574F0B5C5C10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7</a:t>
            </a:fld>
            <a:endParaRPr lang="en-US">
              <a:latin typeface="Arial" pitchFamily="-107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358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A8E4A3E4-8DB8-1443-9891-2CB5478547FC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9</a:t>
            </a:fld>
            <a:endParaRPr lang="en-US">
              <a:latin typeface="Arial" pitchFamily="-107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845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38E66844-7180-0246-9C29-A7B3701B4BD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10</a:t>
            </a:fld>
            <a:endParaRPr lang="en-US">
              <a:latin typeface="Arial" pitchFamily="-107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51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6D63F846-A254-9C4E-907C-A3324045C02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11</a:t>
            </a:fld>
            <a:endParaRPr lang="en-US">
              <a:latin typeface="Arial" pitchFamily="-107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180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68325630-4134-AF4B-A8BB-AF0E0A7B7583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12</a:t>
            </a:fld>
            <a:endParaRPr lang="en-US">
              <a:latin typeface="Arial" pitchFamily="-107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9301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FF8F15D0-8399-8848-8EE4-9E61F016114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13</a:t>
            </a:fld>
            <a:endParaRPr lang="en-US">
              <a:latin typeface="Arial" pitchFamily="-107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429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13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23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1823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990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95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92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0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76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115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77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45444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2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11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 to Classes</a:t>
            </a:r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More refactoring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Hiding the details of what the message entails means that changes can be made to the object and the flow of messages (and their results) can stay the same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Thus the implementation of the message can change but its intended effect stay the same.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This is </a:t>
            </a:r>
            <a:r>
              <a:rPr lang="en-US" b="1" i="1" dirty="0">
                <a:ea typeface="ＭＳ Ｐゴシック" pitchFamily="-107" charset="-128"/>
                <a:cs typeface="ＭＳ Ｐゴシック" pitchFamily="-107" charset="-128"/>
              </a:rPr>
              <a:t>encapsulation </a:t>
            </a:r>
            <a:r>
              <a:rPr lang="en-US" i="1" dirty="0">
                <a:ea typeface="ＭＳ Ｐゴシック" pitchFamily="-107" charset="-128"/>
                <a:cs typeface="ＭＳ Ｐゴシック" pitchFamily="-107" charset="-128"/>
              </a:rPr>
              <a:t>(</a:t>
            </a:r>
            <a:r>
              <a:rPr lang="en-US" i="1" dirty="0" err="1">
                <a:solidFill>
                  <a:srgbClr val="FF0000"/>
                </a:solidFill>
                <a:ea typeface="ＭＳ Ｐゴシック" pitchFamily="-107" charset="-128"/>
                <a:cs typeface="ＭＳ Ｐゴシック" pitchFamily="-107" charset="-128"/>
              </a:rPr>
              <a:t>hjúpun</a:t>
            </a:r>
            <a:r>
              <a:rPr lang="en-US" i="1" dirty="0">
                <a:ea typeface="ＭＳ Ｐゴシック" pitchFamily="-107" charset="-128"/>
                <a:cs typeface="ＭＳ Ｐゴシック" pitchFamily="-107" charset="-128"/>
              </a:rPr>
              <a:t>)</a:t>
            </a:r>
            <a:endParaRPr lang="en-US" b="1" i="1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OOP principles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encapsulation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hiding design details to make the program clearer and more easily modified later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modularity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the ability to make objects stand alone so they can be reused (our modules). Like the math module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inheritance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create a new object by inheriting (like father to son) many object characteristics while creating or over-riding for this object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polymorphism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(hard) Allow one message to be sent to any object and have it respond appropriately based on the type of object it is.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Class (</a:t>
            </a:r>
            <a:r>
              <a:rPr lang="en-US" dirty="0" err="1">
                <a:solidFill>
                  <a:srgbClr val="FF0000"/>
                </a:solidFill>
                <a:ea typeface="ＭＳ Ｐゴシック" pitchFamily="-107" charset="-128"/>
                <a:cs typeface="ＭＳ Ｐゴシック" pitchFamily="-107" charset="-128"/>
              </a:rPr>
              <a:t>klasi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) versus </a:t>
            </a:r>
            <a:br>
              <a:rPr lang="en-US" dirty="0">
                <a:ea typeface="ＭＳ Ｐゴシック" pitchFamily="-107" charset="-128"/>
                <a:cs typeface="ＭＳ Ｐゴシック" pitchFamily="-107" charset="-128"/>
              </a:rPr>
            </a:b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instance (</a:t>
            </a:r>
            <a:r>
              <a:rPr lang="en-US" dirty="0" err="1">
                <a:solidFill>
                  <a:srgbClr val="FF0000"/>
                </a:solidFill>
                <a:ea typeface="ＭＳ Ｐゴシック" pitchFamily="-107" charset="-128"/>
                <a:cs typeface="ＭＳ Ｐゴシック" pitchFamily="-107" charset="-128"/>
              </a:rPr>
              <a:t>tilvik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One of the harder things to get is what a class is and what an instance of a class is.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The analogy of the cookie cutter and a cookie.</a:t>
            </a:r>
          </a:p>
        </p:txBody>
      </p:sp>
      <p:pic>
        <p:nvPicPr>
          <p:cNvPr id="31749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657600"/>
            <a:ext cx="3048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7338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2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3810000"/>
            <a:ext cx="15430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vs exemplar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cutter is a template for stamping out cookies, the cookie is what is made each time the cutter is used</a:t>
            </a:r>
          </a:p>
          <a:p>
            <a:r>
              <a:rPr lang="en-US" dirty="0"/>
              <a:t>One template can be used to make an infinite number of cookies, each one just like the other.</a:t>
            </a:r>
          </a:p>
          <a:p>
            <a:r>
              <a:rPr lang="en-US" dirty="0"/>
              <a:t>No one confuses a cookie for a cookie cutter, do they?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in OOP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define a class as a way to generate new instances of that class.</a:t>
            </a:r>
          </a:p>
          <a:p>
            <a:r>
              <a:rPr lang="en-US"/>
              <a:t>Both the instances and the classes are themselves objects</a:t>
            </a:r>
          </a:p>
          <a:p>
            <a:r>
              <a:rPr lang="en-US"/>
              <a:t>the structure of an instance starts out  the same, as dictated by the class.</a:t>
            </a:r>
          </a:p>
          <a:p>
            <a:r>
              <a:rPr lang="en-US"/>
              <a:t>The instances respond to the messages defined as part of the class.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 class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make classes because we need more complicated, user-defined data types to construct instances we can use.</a:t>
            </a:r>
          </a:p>
          <a:p>
            <a:r>
              <a:rPr lang="en-US"/>
              <a:t>Each class has potentially two aspects:</a:t>
            </a:r>
          </a:p>
          <a:p>
            <a:pPr lvl="1"/>
            <a:r>
              <a:rPr lang="en-US"/>
              <a:t>the data (types, number, names) that each instance might contain</a:t>
            </a:r>
          </a:p>
          <a:p>
            <a:pPr lvl="1"/>
            <a:r>
              <a:rPr lang="en-US"/>
              <a:t>the messages that each instance can respond to.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First Class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Class Names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standard way to name a class in Python is called </a:t>
            </a:r>
            <a:r>
              <a:rPr lang="en-US" b="1" i="1" dirty="0" err="1"/>
              <a:t>CapWords</a:t>
            </a:r>
            <a:r>
              <a:rPr lang="en-US" dirty="0"/>
              <a:t>:</a:t>
            </a:r>
          </a:p>
          <a:p>
            <a:r>
              <a:rPr lang="en-US" dirty="0"/>
              <a:t>Each word of a class begins with a Capital letter</a:t>
            </a:r>
          </a:p>
          <a:p>
            <a:r>
              <a:rPr lang="en-US" dirty="0"/>
              <a:t>no underlines</a:t>
            </a:r>
          </a:p>
          <a:p>
            <a:r>
              <a:rPr lang="en-US" dirty="0"/>
              <a:t>sometimes called </a:t>
            </a:r>
            <a:r>
              <a:rPr lang="en-US" b="1" i="1" dirty="0" err="1"/>
              <a:t>CamelCase</a:t>
            </a:r>
            <a:endParaRPr lang="en-US" b="1" i="1" dirty="0"/>
          </a:p>
          <a:p>
            <a:r>
              <a:rPr lang="en-US" dirty="0"/>
              <a:t>makes recognizing a class easier</a:t>
            </a:r>
          </a:p>
        </p:txBody>
      </p:sp>
    </p:spTree>
    <p:extLst>
      <p:ext uri="{BB962C8B-B14F-4D97-AF65-F5344CB8AC3E}">
        <p14:creationId xmlns:p14="http://schemas.microsoft.com/office/powerpoint/2010/main" val="27233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00200" y="962479"/>
            <a:ext cx="6172200" cy="4727121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dir</a:t>
            </a:r>
            <a:r>
              <a:rPr lang="en-US" dirty="0"/>
              <a:t>() 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dir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() </a:t>
            </a:r>
            <a:r>
              <a:rPr lang="en-US" dirty="0"/>
              <a:t>function lists all the attributes of a class</a:t>
            </a:r>
          </a:p>
          <a:p>
            <a:r>
              <a:rPr lang="en-US" dirty="0"/>
              <a:t>you can think of these as keys in a dictionary stored in the class.</a:t>
            </a:r>
          </a:p>
        </p:txBody>
      </p:sp>
    </p:spTree>
    <p:extLst>
      <p:ext uri="{BB962C8B-B14F-4D97-AF65-F5344CB8AC3E}">
        <p14:creationId xmlns:p14="http://schemas.microsoft.com/office/powerpoint/2010/main" val="389965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11.1</a:t>
            </a:r>
          </a:p>
          <a:p>
            <a:r>
              <a:rPr lang="en-US" dirty="0"/>
              <a:t>First Class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Remember,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pass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keyword is used to signify that you have </a:t>
            </a:r>
            <a:r>
              <a:rPr lang="en-US" i="1" dirty="0"/>
              <a:t>intentionally</a:t>
            </a:r>
            <a:r>
              <a:rPr lang="en-US" dirty="0"/>
              <a:t> left some part of a definition (of a function, of a class) undefined</a:t>
            </a:r>
          </a:p>
          <a:p>
            <a:r>
              <a:rPr lang="en-US" dirty="0"/>
              <a:t>by making the suite of a class undefined, we get only those things that Python defines for us automatically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2479" y="685800"/>
            <a:ext cx="7769521" cy="5009004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(</a:t>
            </a:r>
            <a:r>
              <a:rPr lang="en-US" dirty="0" err="1">
                <a:solidFill>
                  <a:srgbClr val="FF0000"/>
                </a:solidFill>
              </a:rPr>
              <a:t>smiður</a:t>
            </a:r>
            <a:r>
              <a:rPr lang="en-US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class is defined, a function is made </a:t>
            </a:r>
            <a:r>
              <a:rPr lang="en-US" i="1" dirty="0"/>
              <a:t>with the same name as the class</a:t>
            </a:r>
          </a:p>
          <a:p>
            <a:r>
              <a:rPr lang="en-US" dirty="0"/>
              <a:t>This function is called the </a:t>
            </a:r>
            <a:r>
              <a:rPr lang="en-US" i="1" dirty="0"/>
              <a:t>constructor</a:t>
            </a:r>
            <a:r>
              <a:rPr lang="en-US" dirty="0"/>
              <a:t>. By calling it, you can create an instance of the class</a:t>
            </a:r>
          </a:p>
          <a:p>
            <a:r>
              <a:rPr lang="en-US" dirty="0"/>
              <a:t>We can affect this creation (more later), but by default Python can make an instance.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reference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refer to the attributes of an object by doing a dot reference, of the form: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err="1">
                <a:latin typeface="Courier New"/>
                <a:cs typeface="Courier New"/>
              </a:rPr>
              <a:t>object.attribute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the attribute can be a variable or a function</a:t>
            </a:r>
          </a:p>
          <a:p>
            <a:r>
              <a:rPr lang="en-US" dirty="0"/>
              <a:t>it is part of the object, either directly or by that object being part of a class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my_instance.my_val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en-US" dirty="0"/>
              <a:t>print a variable associated with the object </a:t>
            </a:r>
            <a:r>
              <a:rPr lang="en-US" dirty="0" err="1">
                <a:latin typeface="Courier New"/>
                <a:cs typeface="Courier New"/>
              </a:rPr>
              <a:t>my_instance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my_instance.my_method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marL="457200" lvl="1" indent="0">
              <a:buNone/>
            </a:pPr>
            <a:r>
              <a:rPr lang="en-US" dirty="0"/>
              <a:t>call a method associated with the object </a:t>
            </a:r>
            <a:r>
              <a:rPr lang="en-US" dirty="0" err="1">
                <a:latin typeface="Courier New"/>
                <a:cs typeface="Courier New"/>
              </a:rPr>
              <a:t>my_instance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/>
              <a:t>variable versus method, you can tell by the parenthesis at the end of the reference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make an object-local value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an object is made, the data is made the same way as in any other Python situation, by assignment</a:t>
            </a:r>
          </a:p>
          <a:p>
            <a:r>
              <a:rPr lang="en-US" dirty="0"/>
              <a:t>Any object can thus be augmented by adding a variable</a:t>
            </a: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my_instance.attribute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hello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attribute shown in dir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dir</a:t>
            </a:r>
            <a:r>
              <a:rPr lang="en-US" sz="24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(</a:t>
            </a:r>
            <a:r>
              <a:rPr lang="en-US" sz="24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my_instance</a:t>
            </a:r>
            <a:r>
              <a:rPr lang="en-US" sz="24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)</a:t>
            </a:r>
          </a:p>
          <a:p>
            <a:pPr lvl="1"/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[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__class__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delattr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dict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__doc__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__format__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getattribute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__hash__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__module__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__new__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__reduce__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reduce_ex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repr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setattr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sizeof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str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subclasshook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weakref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attribute]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instance relationship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knows its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each instance has as its type the class that it was made from, an instance remembers its class</a:t>
            </a:r>
          </a:p>
          <a:p>
            <a:r>
              <a:rPr lang="en-US" dirty="0"/>
              <a:t>This is often called the </a:t>
            </a:r>
            <a:r>
              <a:rPr lang="en-US" b="1" i="1" dirty="0"/>
              <a:t>instance-of </a:t>
            </a:r>
            <a:r>
              <a:rPr lang="en-US" dirty="0"/>
              <a:t>relationship</a:t>
            </a:r>
          </a:p>
          <a:p>
            <a:r>
              <a:rPr lang="en-US" dirty="0"/>
              <a:t>stored in the </a:t>
            </a:r>
            <a:r>
              <a:rPr lang="en-US" dirty="0">
                <a:latin typeface="Monaco"/>
                <a:cs typeface="Monaco"/>
              </a:rPr>
              <a:t>__class__</a:t>
            </a:r>
            <a:r>
              <a:rPr lang="en-US" dirty="0"/>
              <a:t> attribute of the instance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7162800" cy="2623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5" y="2763702"/>
            <a:ext cx="5149715" cy="32560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62000"/>
            <a:ext cx="8458201" cy="177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2" y="2362200"/>
            <a:ext cx="907084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72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6185" y="2209800"/>
            <a:ext cx="8651630" cy="20574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the idea of scope in Chapter 7</a:t>
            </a:r>
          </a:p>
          <a:p>
            <a:r>
              <a:rPr lang="en-US" dirty="0"/>
              <a:t>It works differently in the class system, taking advantage of the </a:t>
            </a:r>
            <a:r>
              <a:rPr lang="en-US" b="1" i="1" dirty="0"/>
              <a:t>instance-of </a:t>
            </a:r>
            <a:r>
              <a:rPr lang="en-US" dirty="0"/>
              <a:t>relationship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of the Object Scope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first two rules in object scope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First, look in the object itself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the attribute is not found, look up to the class of the object and search for the attribute there.</a:t>
            </a:r>
          </a:p>
        </p:txBody>
      </p:sp>
    </p:spTree>
    <p:extLst>
      <p:ext uri="{BB962C8B-B14F-4D97-AF65-F5344CB8AC3E}">
        <p14:creationId xmlns:p14="http://schemas.microsoft.com/office/powerpoint/2010/main" val="414723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438400" y="389589"/>
            <a:ext cx="4419600" cy="5901316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88307" y="1600200"/>
            <a:ext cx="7391400" cy="32004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Methods (</a:t>
            </a:r>
            <a:r>
              <a:rPr lang="en-US" dirty="0" err="1">
                <a:solidFill>
                  <a:srgbClr val="FF0000"/>
                </a:solidFill>
              </a:rPr>
              <a:t>aðgerðir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11.2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0415" y="990600"/>
            <a:ext cx="8484577" cy="45720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versus function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discussed before, a method and a function are closely related. They are both “small programs” that have parameters, perform some operation and (potentially) return a value</a:t>
            </a:r>
          </a:p>
          <a:p>
            <a:endParaRPr lang="en-US"/>
          </a:p>
          <a:p>
            <a:r>
              <a:rPr lang="en-US"/>
              <a:t>main difference is that methods are functions tied to a particular object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difference in calling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functions are called, methods are called in the context of an object:</a:t>
            </a:r>
          </a:p>
          <a:p>
            <a:pPr marL="0" indent="0"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function: 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>
                <a:solidFill>
                  <a:schemeClr val="accent6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do_something</a:t>
            </a:r>
            <a:r>
              <a:rPr lang="en-US" sz="2800" dirty="0">
                <a:solidFill>
                  <a:schemeClr val="accent6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(param1)</a:t>
            </a:r>
            <a:endParaRPr lang="en-US" sz="2800" dirty="0">
              <a:solidFill>
                <a:schemeClr val="accent6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method: 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an_object.do_something</a:t>
            </a: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(param1)</a:t>
            </a:r>
            <a:endParaRPr lang="en-US" sz="2800" dirty="0">
              <a:solidFill>
                <a:srgbClr val="2D2D8A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/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This means that the object that the method is called on is </a:t>
            </a:r>
            <a:r>
              <a:rPr lang="en-US" sz="2800" i="1" dirty="0">
                <a:ea typeface="ＭＳ Ｐゴシック" pitchFamily="-108" charset="-128"/>
                <a:cs typeface="ＭＳ Ｐゴシック" pitchFamily="-108" charset="-128"/>
              </a:rPr>
              <a:t>always implicitly a parameter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class (</a:t>
            </a:r>
            <a:r>
              <a:rPr lang="en-US" dirty="0" err="1">
                <a:solidFill>
                  <a:srgbClr val="FF0000"/>
                </a:solidFill>
              </a:rPr>
              <a:t>klasi</a:t>
            </a:r>
            <a:r>
              <a:rPr lang="en-US" dirty="0"/>
              <a:t>)?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done anything in computer science before, you likely will have heard the term object oriented programming  (OOP) (</a:t>
            </a:r>
            <a:r>
              <a:rPr lang="en-US" dirty="0" err="1">
                <a:solidFill>
                  <a:srgbClr val="FF0000"/>
                </a:solidFill>
              </a:rPr>
              <a:t>hlutbundin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forritun</a:t>
            </a:r>
            <a:r>
              <a:rPr lang="en-US" dirty="0"/>
              <a:t>)</a:t>
            </a:r>
          </a:p>
          <a:p>
            <a:r>
              <a:rPr lang="en-US" dirty="0"/>
              <a:t>What is OOP, and why should I care?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difference in definition</a:t>
            </a:r>
          </a:p>
        </p:txBody>
      </p:sp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methods are defined </a:t>
            </a:r>
            <a:r>
              <a:rPr lang="en-US" sz="2800" b="1" i="1" dirty="0">
                <a:ea typeface="ＭＳ Ｐゴシック" pitchFamily="-108" charset="-128"/>
                <a:cs typeface="ＭＳ Ｐゴシック" pitchFamily="-108" charset="-128"/>
              </a:rPr>
              <a:t>inside 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the suite of a class</a:t>
            </a:r>
          </a:p>
          <a:p>
            <a:pPr marL="285750" indent="-285750"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methods always bind the first parameter in the definition to the object that called it</a:t>
            </a:r>
          </a:p>
          <a:p>
            <a:pPr marL="285750" indent="-285750"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This parameter can be named anything, but traditionally it is named </a:t>
            </a:r>
            <a:r>
              <a:rPr lang="en-US" sz="2800" b="1" i="1" dirty="0">
                <a:ea typeface="ＭＳ Ｐゴシック" pitchFamily="-108" charset="-128"/>
                <a:cs typeface="ＭＳ Ｐゴシック" pitchFamily="-108" charset="-128"/>
              </a:rPr>
              <a:t>self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class </a:t>
            </a:r>
            <a:r>
              <a:rPr lang="en-US" sz="2800" dirty="0" err="1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MyClass</a:t>
            </a: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(object):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 </a:t>
            </a:r>
            <a:r>
              <a:rPr lang="en-US" sz="2800" dirty="0" err="1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def</a:t>
            </a: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my_method</a:t>
            </a: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(self,param1):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     suite</a:t>
            </a:r>
            <a:endParaRPr lang="en-US" sz="2800" dirty="0">
              <a:solidFill>
                <a:srgbClr val="2D2D8A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on self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is an important variable. In any method it is bound to the object that called the method</a:t>
            </a:r>
          </a:p>
          <a:p>
            <a:r>
              <a:rPr lang="en-US" dirty="0"/>
              <a:t>through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we can access the instance that called the method (and all of its attributes as a result)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Binding self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73" y="2286000"/>
            <a:ext cx="7802034" cy="2895600"/>
          </a:xfrm>
        </p:spPr>
      </p:pic>
      <p:sp>
        <p:nvSpPr>
          <p:cNvPr id="74758" name="Rectangle 5"/>
          <p:cNvSpPr>
            <a:spLocks noChangeArrowheads="1"/>
          </p:cNvSpPr>
          <p:nvPr/>
        </p:nvSpPr>
        <p:spPr bwMode="auto">
          <a:xfrm>
            <a:off x="7543800" y="1066800"/>
            <a:ext cx="685800" cy="99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 is bound for us</a:t>
            </a:r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/>
              <a:t>when a dot method call is made, the object that called the method is </a:t>
            </a:r>
            <a:r>
              <a:rPr lang="en-US" b="1" dirty="0"/>
              <a:t>automatically </a:t>
            </a:r>
            <a:r>
              <a:rPr lang="en-US" dirty="0"/>
              <a:t>assigned to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self </a:t>
            </a:r>
          </a:p>
          <a:p>
            <a:r>
              <a:rPr lang="en-US" dirty="0"/>
              <a:t>we can use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to remember, and therefore refer, to the calling object</a:t>
            </a:r>
          </a:p>
          <a:p>
            <a:r>
              <a:rPr lang="en-US" dirty="0"/>
              <a:t>to reference any part of the calling object, we must always precede it with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/>
              <a:t>.</a:t>
            </a:r>
          </a:p>
          <a:p>
            <a:r>
              <a:rPr lang="en-US" dirty="0"/>
              <a:t>The method can be written generically, dealing with calling objects through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Writing a class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11.3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8658" y="838200"/>
            <a:ext cx="8406684" cy="480060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Standard Methods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provides a number of standard methods which, if the class designer provides, can be used in a normal "</a:t>
            </a:r>
            <a:r>
              <a:rPr lang="en-US" dirty="0" err="1"/>
              <a:t>Pythony</a:t>
            </a:r>
            <a:r>
              <a:rPr lang="en-US" dirty="0"/>
              <a:t>" way</a:t>
            </a:r>
          </a:p>
          <a:p>
            <a:r>
              <a:rPr lang="en-US" dirty="0"/>
              <a:t>many of these have the double underlines in front and in back of their name</a:t>
            </a:r>
          </a:p>
          <a:p>
            <a:r>
              <a:rPr lang="en-US" dirty="0"/>
              <a:t>by using these methods, we "fit in" to the normal Python flow</a:t>
            </a:r>
          </a:p>
        </p:txBody>
      </p:sp>
    </p:spTree>
    <p:extLst>
      <p:ext uri="{BB962C8B-B14F-4D97-AF65-F5344CB8AC3E}">
        <p14:creationId xmlns:p14="http://schemas.microsoft.com/office/powerpoint/2010/main" val="3046582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Method: Constructor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Constructor is called when an instance is made, and provides the class designer the opportunity to set up the instance with variables, by assignment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calling a constructor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As mentioned, a constructor is called by using the name of the class as a function call (by adding () after the class name)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student_inst</a:t>
            </a:r>
            <a:r>
              <a:rPr lang="en-US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 = Student()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creates a new instance using the constructor from class 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Student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answer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short answer is that object oriented programming is a way to think about “objects” in a program (such as variables, functions, etc)</a:t>
            </a:r>
          </a:p>
          <a:p>
            <a:r>
              <a:rPr lang="en-US"/>
              <a:t>A program becomes less a list of instruction and more a set of objects and how they interact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constructor</a:t>
            </a:r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special method names in a class is the constructor name, </a:t>
            </a:r>
            <a:r>
              <a:rPr lang="en-US" dirty="0">
                <a:latin typeface="Monaco"/>
                <a:cs typeface="Monaco"/>
              </a:rPr>
              <a:t>__init__</a:t>
            </a:r>
          </a:p>
          <a:p>
            <a:r>
              <a:rPr lang="en-US" dirty="0"/>
              <a:t>by assigning values in the constructor, every instance will start out with the same variables</a:t>
            </a:r>
          </a:p>
          <a:p>
            <a:r>
              <a:rPr lang="en-US" dirty="0"/>
              <a:t>you can also pass arguments to a constructor through its init method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constructor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>
                <a:solidFill>
                  <a:srgbClr val="2D2D8A"/>
                </a:solidFill>
                <a:latin typeface="Monaco"/>
                <a:cs typeface="Monaco"/>
              </a:rPr>
              <a:t> def __</a:t>
            </a:r>
            <a:r>
              <a:rPr lang="en-US" sz="2400" dirty="0" err="1">
                <a:solidFill>
                  <a:srgbClr val="2D2D8A"/>
                </a:solidFill>
                <a:latin typeface="Monaco"/>
                <a:cs typeface="Monaco"/>
              </a:rPr>
              <a:t>init</a:t>
            </a:r>
            <a:r>
              <a:rPr lang="en-US" sz="2400" dirty="0">
                <a:solidFill>
                  <a:srgbClr val="2D2D8A"/>
                </a:solidFill>
                <a:latin typeface="Monaco"/>
                <a:cs typeface="Monaco"/>
              </a:rPr>
              <a:t>__(</a:t>
            </a:r>
            <a:r>
              <a:rPr lang="en-US" sz="2400" dirty="0" err="1">
                <a:solidFill>
                  <a:srgbClr val="2D2D8A"/>
                </a:solidFill>
                <a:latin typeface="Monaco"/>
                <a:cs typeface="Monaco"/>
              </a:rPr>
              <a:t>self,first</a:t>
            </a:r>
            <a:r>
              <a:rPr lang="en-US" sz="2400" dirty="0">
                <a:solidFill>
                  <a:srgbClr val="2D2D8A"/>
                </a:solidFill>
                <a:latin typeface="Monaco"/>
                <a:cs typeface="Monaco"/>
              </a:rPr>
              <a:t>=</a:t>
            </a:r>
            <a:r>
              <a:rPr lang="fr-FR" sz="2400" dirty="0">
                <a:solidFill>
                  <a:srgbClr val="2D2D8A"/>
                </a:solidFill>
                <a:latin typeface="Monaco"/>
                <a:cs typeface="Monaco"/>
              </a:rPr>
              <a:t>''</a:t>
            </a:r>
            <a:r>
              <a:rPr lang="en-US" sz="2400" dirty="0">
                <a:solidFill>
                  <a:srgbClr val="2D2D8A"/>
                </a:solidFill>
                <a:latin typeface="Monaco"/>
                <a:cs typeface="Monaco"/>
              </a:rPr>
              <a:t>, last=</a:t>
            </a:r>
            <a:r>
              <a:rPr lang="fr-FR" sz="2400" dirty="0">
                <a:solidFill>
                  <a:srgbClr val="2D2D8A"/>
                </a:solidFill>
                <a:latin typeface="Monaco"/>
                <a:cs typeface="Monaco"/>
              </a:rPr>
              <a:t>''</a:t>
            </a:r>
            <a:r>
              <a:rPr lang="en-US" sz="2400" dirty="0">
                <a:solidFill>
                  <a:srgbClr val="2D2D8A"/>
                </a:solidFill>
                <a:latin typeface="Monaco"/>
                <a:cs typeface="Monaco"/>
              </a:rPr>
              <a:t>, id=0):</a:t>
            </a:r>
          </a:p>
          <a:p>
            <a:pPr>
              <a:buNone/>
            </a:pPr>
            <a:r>
              <a:rPr lang="en-US" sz="2400" dirty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>
                <a:solidFill>
                  <a:srgbClr val="2D2D8A"/>
                </a:solidFill>
                <a:latin typeface="Monaco"/>
                <a:cs typeface="Monaco"/>
              </a:rPr>
              <a:t>self.first_name_str</a:t>
            </a:r>
            <a:r>
              <a:rPr lang="en-US" sz="2400" dirty="0">
                <a:solidFill>
                  <a:srgbClr val="2D2D8A"/>
                </a:solidFill>
                <a:latin typeface="Monaco"/>
                <a:cs typeface="Monaco"/>
              </a:rPr>
              <a:t> = first</a:t>
            </a:r>
          </a:p>
          <a:p>
            <a:pPr>
              <a:buNone/>
            </a:pPr>
            <a:r>
              <a:rPr lang="en-US" sz="2400" dirty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>
                <a:solidFill>
                  <a:srgbClr val="2D2D8A"/>
                </a:solidFill>
                <a:latin typeface="Monaco"/>
                <a:cs typeface="Monaco"/>
              </a:rPr>
              <a:t>self.last_name_str</a:t>
            </a:r>
            <a:r>
              <a:rPr lang="en-US" sz="2400" dirty="0">
                <a:solidFill>
                  <a:srgbClr val="2D2D8A"/>
                </a:solidFill>
                <a:latin typeface="Monaco"/>
                <a:cs typeface="Monaco"/>
              </a:rPr>
              <a:t> = last</a:t>
            </a:r>
          </a:p>
          <a:p>
            <a:pPr>
              <a:buNone/>
            </a:pPr>
            <a:r>
              <a:rPr lang="en-US" sz="2400" dirty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>
                <a:solidFill>
                  <a:srgbClr val="2D2D8A"/>
                </a:solidFill>
                <a:latin typeface="Monaco"/>
                <a:cs typeface="Monaco"/>
              </a:rPr>
              <a:t>self.id_int</a:t>
            </a:r>
            <a:r>
              <a:rPr lang="en-US" sz="2400" dirty="0">
                <a:solidFill>
                  <a:srgbClr val="2D2D8A"/>
                </a:solidFill>
                <a:latin typeface="Monaco"/>
                <a:cs typeface="Monaco"/>
              </a:rPr>
              <a:t> = id </a:t>
            </a:r>
          </a:p>
          <a:p>
            <a:pPr>
              <a:buNone/>
            </a:pPr>
            <a:endParaRPr lang="en-US" sz="24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r>
              <a:rPr lang="en-US" sz="2400" dirty="0">
                <a:solidFill>
                  <a:srgbClr val="660066"/>
                </a:solidFill>
                <a:latin typeface="Monaco"/>
                <a:cs typeface="Monaco"/>
              </a:rPr>
              <a:t>self</a:t>
            </a:r>
            <a:r>
              <a:rPr lang="en-US" sz="2400" dirty="0">
                <a:solidFill>
                  <a:srgbClr val="660066"/>
                </a:solidFill>
                <a:latin typeface="+mj-lt"/>
                <a:cs typeface="Courier New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j-lt"/>
                <a:cs typeface="Courier New"/>
              </a:rPr>
              <a:t>is bound to the default instance as it is being made</a:t>
            </a:r>
          </a:p>
          <a:p>
            <a:r>
              <a:rPr lang="en-US" sz="2400" dirty="0">
                <a:solidFill>
                  <a:srgbClr val="000000"/>
                </a:solidFill>
                <a:latin typeface="+mj-lt"/>
                <a:cs typeface="Courier New"/>
              </a:rPr>
              <a:t>If we want to add an attribute to that instance, we modify the attribute associated with self.</a:t>
            </a: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s1 = Student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print(s1.last_name_str)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s2 = Student(last='Python', first='Monty')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print(s1.last_name_str)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Python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04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800" y="678521"/>
            <a:ext cx="6781800" cy="4953001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default constructor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don</a:t>
            </a:r>
            <a:r>
              <a:rPr lang="fr-FR" dirty="0"/>
              <a:t>'</a:t>
            </a:r>
            <a:r>
              <a:rPr lang="en-US" dirty="0"/>
              <a:t>t provide a constructor, then only the default constructor is provided</a:t>
            </a:r>
          </a:p>
          <a:p>
            <a:r>
              <a:rPr lang="en-US" dirty="0"/>
              <a:t>the default constructor does system stuff to create the instance, nothing more</a:t>
            </a:r>
          </a:p>
          <a:p>
            <a:r>
              <a:rPr lang="en-US" dirty="0"/>
              <a:t>you cannot pass arguments to the default constructor.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Every class should have </a:t>
            </a:r>
            <a:r>
              <a:rPr lang="en-US" sz="3600" dirty="0">
                <a:latin typeface="Monaco"/>
                <a:cs typeface="Monaco"/>
              </a:rPr>
              <a:t>__init__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providing the constructor, we ensure that every instance, at least at the point of construction, is created with the same contents</a:t>
            </a:r>
          </a:p>
          <a:p>
            <a:r>
              <a:rPr lang="en-US" dirty="0"/>
              <a:t>This gives us some control over each instance.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str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/>
              <a:t>, printing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>
              <a:buNone/>
            </a:pPr>
            <a:endParaRPr lang="en-US" sz="20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r>
              <a:rPr lang="en-US" sz="2400" dirty="0">
                <a:latin typeface="+mj-lt"/>
                <a:cs typeface="Courier New"/>
              </a:rPr>
              <a:t>When </a:t>
            </a:r>
            <a:r>
              <a:rPr lang="en-US" sz="2400" dirty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400" dirty="0" err="1">
                <a:solidFill>
                  <a:srgbClr val="660066"/>
                </a:solidFill>
                <a:latin typeface="Courier New"/>
                <a:cs typeface="Courier New"/>
              </a:rPr>
              <a:t>my_inst</a:t>
            </a:r>
            <a:r>
              <a:rPr lang="en-US" sz="2400" dirty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sz="2400" dirty="0">
                <a:cs typeface="Courier New"/>
              </a:rPr>
              <a:t>called, it </a:t>
            </a:r>
            <a:r>
              <a:rPr lang="en-US" sz="2400" dirty="0">
                <a:latin typeface="+mj-lt"/>
                <a:cs typeface="Courier New"/>
              </a:rPr>
              <a:t>is assumed, by Python, to be a call to “convert the instance to a string”, which is the </a:t>
            </a:r>
            <a:r>
              <a:rPr lang="en-US" sz="2400" dirty="0">
                <a:latin typeface="Monaco"/>
                <a:cs typeface="Monaco"/>
              </a:rPr>
              <a:t>__</a:t>
            </a:r>
            <a:r>
              <a:rPr lang="en-US" sz="2400" dirty="0" err="1">
                <a:latin typeface="Monaco"/>
                <a:cs typeface="Monaco"/>
              </a:rPr>
              <a:t>str</a:t>
            </a:r>
            <a:r>
              <a:rPr lang="en-US" sz="2400" dirty="0">
                <a:latin typeface="Monaco"/>
                <a:cs typeface="Monaco"/>
              </a:rPr>
              <a:t>__</a:t>
            </a:r>
            <a:r>
              <a:rPr lang="en-US" sz="2400" dirty="0">
                <a:latin typeface="+mj-lt"/>
                <a:cs typeface="Courier New"/>
              </a:rPr>
              <a:t> method</a:t>
            </a:r>
          </a:p>
          <a:p>
            <a:r>
              <a:rPr lang="en-US" sz="2400" dirty="0">
                <a:latin typeface="+mj-lt"/>
                <a:cs typeface="Courier New"/>
              </a:rPr>
              <a:t>In the method, </a:t>
            </a:r>
            <a:r>
              <a:rPr lang="en-US" sz="2400" dirty="0" err="1">
                <a:solidFill>
                  <a:srgbClr val="660066"/>
                </a:solidFill>
                <a:latin typeface="Courier New"/>
                <a:cs typeface="Courier New"/>
              </a:rPr>
              <a:t>my_inst</a:t>
            </a:r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>
                <a:latin typeface="+mj-lt"/>
                <a:cs typeface="Courier New"/>
              </a:rPr>
              <a:t>is bound to </a:t>
            </a:r>
            <a:r>
              <a:rPr lang="en-US" sz="2400" dirty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sz="2400" dirty="0">
                <a:latin typeface="+mj-lt"/>
                <a:cs typeface="Courier New"/>
              </a:rPr>
              <a:t>, and printing then occurs using that instance.</a:t>
            </a:r>
          </a:p>
          <a:p>
            <a:r>
              <a:rPr lang="en-US" sz="2400" dirty="0">
                <a:latin typeface="Monaco"/>
                <a:cs typeface="Monaco"/>
              </a:rPr>
              <a:t>__</a:t>
            </a:r>
            <a:r>
              <a:rPr lang="en-US" sz="2400" dirty="0" err="1">
                <a:latin typeface="Monaco"/>
                <a:cs typeface="Monaco"/>
              </a:rPr>
              <a:t>str</a:t>
            </a:r>
            <a:r>
              <a:rPr lang="en-US" sz="2400" dirty="0">
                <a:latin typeface="Monaco"/>
                <a:cs typeface="Monaco"/>
              </a:rPr>
              <a:t>__</a:t>
            </a:r>
            <a:r>
              <a:rPr lang="en-US" sz="2400" dirty="0">
                <a:latin typeface="+mj-lt"/>
                <a:cs typeface="Courier New"/>
              </a:rPr>
              <a:t> </a:t>
            </a:r>
            <a:r>
              <a:rPr lang="en-US" sz="2400" b="1" i="1" dirty="0">
                <a:latin typeface="+mj-lt"/>
                <a:cs typeface="Courier New"/>
              </a:rPr>
              <a:t>must return a string</a:t>
            </a:r>
            <a:r>
              <a:rPr lang="en-US" sz="2400" dirty="0">
                <a:latin typeface="+mj-lt"/>
                <a:cs typeface="Courier New"/>
              </a:rPr>
              <a:t>!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024"/>
            <a:ext cx="8915400" cy="123057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there are three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now three groups in our coding scheme:</a:t>
            </a:r>
          </a:p>
          <a:p>
            <a:pPr lvl="1"/>
            <a:r>
              <a:rPr lang="en-US" dirty="0"/>
              <a:t>user</a:t>
            </a:r>
          </a:p>
          <a:p>
            <a:pPr lvl="1"/>
            <a:r>
              <a:rPr lang="en-US" dirty="0"/>
              <a:t>programmer, class user</a:t>
            </a:r>
          </a:p>
          <a:p>
            <a:pPr lvl="1"/>
            <a:r>
              <a:rPr lang="en-US" dirty="0"/>
              <a:t>programmer, class designer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 designer is creating code to be used by other programmers</a:t>
            </a:r>
          </a:p>
          <a:p>
            <a:r>
              <a:rPr lang="en-US" dirty="0"/>
              <a:t>In so doing, the class designer is making a kind of library that other programmers can take advantage of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Point Class, Code listings 11.4-11.7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Responding to “messages”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28194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As a set of interacting objects, each object responds to “messages” (</a:t>
            </a:r>
            <a:r>
              <a:rPr lang="en-US" dirty="0" err="1">
                <a:solidFill>
                  <a:srgbClr val="FF0000"/>
                </a:solidFill>
                <a:ea typeface="ＭＳ Ｐゴシック" pitchFamily="-107" charset="-128"/>
                <a:cs typeface="ＭＳ Ｐゴシック" pitchFamily="-107" charset="-128"/>
              </a:rPr>
              <a:t>boð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) sent to it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The interaction of objects via messages makes a high level description of what the program is doing.</a:t>
            </a:r>
          </a:p>
        </p:txBody>
      </p:sp>
      <p:pic>
        <p:nvPicPr>
          <p:cNvPr id="21509" name="Picture 4" descr="MCPE00093_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796533">
            <a:off x="6781800" y="4724400"/>
            <a:ext cx="18796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MCIN00694_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4267200"/>
            <a:ext cx="2209800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AutoShape 6"/>
          <p:cNvSpPr>
            <a:spLocks noChangeArrowheads="1"/>
          </p:cNvSpPr>
          <p:nvPr/>
        </p:nvSpPr>
        <p:spPr bwMode="auto">
          <a:xfrm flipH="1">
            <a:off x="5562600" y="4343400"/>
            <a:ext cx="1447800" cy="685800"/>
          </a:xfrm>
          <a:prstGeom prst="wedgeEllipseCallout">
            <a:avLst>
              <a:gd name="adj1" fmla="val -38491"/>
              <a:gd name="adj2" fmla="val 7013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latin typeface="Times New Roman" pitchFamily="-107" charset="0"/>
              </a:rPr>
              <a:t>Start!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06" y="3733800"/>
            <a:ext cx="6096494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5970"/>
            <a:ext cx="5648036" cy="38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2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9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Make sure your new class does the right thing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mean that a class should behave in a way familiar to a Python programmer</a:t>
            </a:r>
          </a:p>
          <a:p>
            <a:pPr lvl="1"/>
            <a:r>
              <a:rPr lang="en-US" dirty="0"/>
              <a:t>for example, we should be able to call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print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function on it</a:t>
            </a:r>
          </a:p>
        </p:txBody>
      </p:sp>
    </p:spTree>
    <p:extLst>
      <p:ext uri="{BB962C8B-B14F-4D97-AF65-F5344CB8AC3E}">
        <p14:creationId xmlns:p14="http://schemas.microsoft.com/office/powerpoint/2010/main" val="488561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/>
              <a:t>OOP helps software engineering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engineering is the discipline of managing code to ensure its long-term use</a:t>
            </a:r>
          </a:p>
          <a:p>
            <a:r>
              <a:rPr lang="en-US" dirty="0"/>
              <a:t>remember, SE via refactoring</a:t>
            </a:r>
          </a:p>
          <a:p>
            <a:r>
              <a:rPr lang="en-US" dirty="0"/>
              <a:t>refactoring:</a:t>
            </a:r>
          </a:p>
          <a:p>
            <a:pPr lvl="1"/>
            <a:r>
              <a:rPr lang="en-US" dirty="0"/>
              <a:t>takes existing code and modifies it</a:t>
            </a:r>
          </a:p>
          <a:p>
            <a:pPr lvl="1"/>
            <a:r>
              <a:rPr lang="en-US" dirty="0"/>
              <a:t>makes the overall code simpler, easier to understand</a:t>
            </a:r>
          </a:p>
          <a:p>
            <a:pPr lvl="1"/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change the functionality, only the form!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refactoring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Hiding the details of what the message entails means that changes can be made to the object and the flow of messages (and their results) can stay the same</a:t>
            </a:r>
          </a:p>
          <a:p>
            <a:r>
              <a:rPr lang="en-US"/>
              <a:t>Thus the implementation of the message can change but its intended effect stay the same.</a:t>
            </a:r>
          </a:p>
          <a:p>
            <a:r>
              <a:rPr lang="en-US"/>
              <a:t>This is encapsulation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OOP principles (again)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encapsulation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hiding design details to make the program clearer and more easily modified later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modularity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the ability to make objects “stand alone” so they can be reused (our modules). Like the math module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inheritance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create a new object by inheriting (like father to son) many object characteristics while creating or over-riding for this object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polymorphism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(hard) Allow one message to be sent to any object and have it respond appropriately based on the type of object it is.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are still at encapsulation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said that encapsulation:</a:t>
            </a:r>
          </a:p>
          <a:p>
            <a:r>
              <a:rPr lang="en-US"/>
              <a:t>hid details of the implementation so that the program was easier to read and write</a:t>
            </a:r>
          </a:p>
          <a:p>
            <a:r>
              <a:rPr lang="en-US"/>
              <a:t>modularity, make an object so that it can be reused in other contexts</a:t>
            </a:r>
          </a:p>
          <a:p>
            <a:r>
              <a:rPr lang="en-US"/>
              <a:t>providing an interface (the methods) that are the approved way to deal with the class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Private values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namespaces are </a:t>
            </a:r>
            <a:r>
              <a:rPr lang="en-US" dirty="0" err="1"/>
              <a:t>dicts</a:t>
            </a:r>
            <a:endParaRPr lang="en-US" dirty="0"/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namespaces in every object and module is indeed a namespace</a:t>
            </a:r>
          </a:p>
          <a:p>
            <a:r>
              <a:rPr lang="en-US" dirty="0"/>
              <a:t>that dictionary is bound to the special variable 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dict</a:t>
            </a:r>
            <a:r>
              <a:rPr lang="en-US" dirty="0">
                <a:latin typeface="Monaco"/>
                <a:cs typeface="Monaco"/>
              </a:rPr>
              <a:t>__</a:t>
            </a:r>
          </a:p>
          <a:p>
            <a:r>
              <a:rPr lang="en-US" dirty="0"/>
              <a:t>it lists all the local attributes (variables, functions) in the object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variables in an instance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OOP approaches allow you to make a variable or function in an instance </a:t>
            </a:r>
            <a:r>
              <a:rPr lang="en-US" b="1" i="1" dirty="0"/>
              <a:t>private</a:t>
            </a:r>
          </a:p>
          <a:p>
            <a:r>
              <a:rPr lang="en-US" dirty="0"/>
              <a:t>private means not accessible by the class user, only the class developer.</a:t>
            </a:r>
          </a:p>
          <a:p>
            <a:r>
              <a:rPr lang="en-US" dirty="0"/>
              <a:t>there are advantages to controlling who can access the instance values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in Python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/>
              <a:t>Python takes the approach “We are all adults here”. No hard restrictions.</a:t>
            </a:r>
          </a:p>
          <a:p>
            <a:r>
              <a:rPr lang="en-US" dirty="0"/>
              <a:t>Provides naming to avoid accidents. Use </a:t>
            </a:r>
            <a:r>
              <a:rPr lang="en-US" dirty="0">
                <a:latin typeface="Monaco"/>
                <a:cs typeface="Monaco"/>
              </a:rPr>
              <a:t>__ </a:t>
            </a:r>
            <a:r>
              <a:rPr lang="en-US" dirty="0">
                <a:cs typeface="Monaco"/>
              </a:rPr>
              <a:t>(double underlines) </a:t>
            </a:r>
            <a:r>
              <a:rPr lang="en-US" dirty="0"/>
              <a:t>in front of any variable</a:t>
            </a:r>
          </a:p>
          <a:p>
            <a:r>
              <a:rPr lang="en-US" dirty="0"/>
              <a:t>this </a:t>
            </a:r>
            <a:r>
              <a:rPr lang="en-US" b="1" i="1" dirty="0"/>
              <a:t>mangles</a:t>
            </a:r>
            <a:r>
              <a:rPr lang="en-US" dirty="0"/>
              <a:t> the name to include the class, namely 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var</a:t>
            </a:r>
            <a:r>
              <a:rPr lang="en-US" dirty="0"/>
              <a:t> becomes </a:t>
            </a:r>
            <a:r>
              <a:rPr lang="en-US" dirty="0">
                <a:latin typeface="Monaco"/>
                <a:cs typeface="Monaco"/>
              </a:rPr>
              <a:t>_class__</a:t>
            </a:r>
            <a:r>
              <a:rPr lang="en-US" dirty="0" err="1">
                <a:latin typeface="Monaco"/>
                <a:cs typeface="Monaco"/>
              </a:rPr>
              <a:t>var</a:t>
            </a:r>
            <a:endParaRPr lang="en-US" dirty="0">
              <a:latin typeface="Monaco"/>
              <a:cs typeface="Monaco"/>
            </a:endParaRPr>
          </a:p>
          <a:p>
            <a:r>
              <a:rPr lang="en-US" dirty="0"/>
              <a:t>still fully accessible, and the 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 err="1">
                <a:latin typeface="Monaco"/>
                <a:cs typeface="Monaco"/>
              </a:rPr>
              <a:t>dict</a:t>
            </a:r>
            <a:r>
              <a:rPr lang="en-US" dirty="0">
                <a:latin typeface="Monaco"/>
                <a:cs typeface="Monaco"/>
              </a:rPr>
              <a:t>__</a:t>
            </a:r>
            <a:r>
              <a:rPr lang="en-US" dirty="0"/>
              <a:t> makes it obvious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Everything in Python is an object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in case you </a:t>
            </a: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hadn</a:t>
            </a:r>
            <a:r>
              <a:rPr lang="fr-FR" dirty="0">
                <a:ea typeface="ＭＳ Ｐゴシック" pitchFamily="-107" charset="-128"/>
                <a:cs typeface="ＭＳ Ｐゴシック" pitchFamily="-107" charset="-128"/>
              </a:rPr>
              <a:t>'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 noticed, everything in Python is an object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Thus Python embraces OOP at a fundamental level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/>
              <a:t>privacy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399"/>
            <a:ext cx="7719108" cy="3276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576" y="4038600"/>
            <a:ext cx="7126224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Reminder, rules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function should do one thing.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Make sure your class does the </a:t>
            </a:r>
            <a:r>
              <a:rPr lang="en-US" sz="2400">
                <a:latin typeface="Arial" charset="0"/>
                <a:ea typeface="ＭＳ Ｐゴシック" charset="0"/>
              </a:rPr>
              <a:t>right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9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 err="1"/>
              <a:t>vs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a strong similarity between a type and a Python class</a:t>
            </a:r>
          </a:p>
          <a:p>
            <a:r>
              <a:rPr lang="en-US" dirty="0"/>
              <a:t>seen many types already: </a:t>
            </a:r>
            <a:r>
              <a:rPr lang="en-US" dirty="0">
                <a:latin typeface="Courier New"/>
                <a:cs typeface="Courier New"/>
              </a:rPr>
              <a:t>list, </a:t>
            </a:r>
            <a:r>
              <a:rPr lang="en-US" dirty="0" err="1">
                <a:latin typeface="Courier New"/>
                <a:cs typeface="Courier New"/>
              </a:rPr>
              <a:t>dict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str</a:t>
            </a:r>
            <a:r>
              <a:rPr lang="en-US" dirty="0"/>
              <a:t>, …</a:t>
            </a:r>
          </a:p>
          <a:p>
            <a:r>
              <a:rPr lang="en-US" dirty="0"/>
              <a:t>suitable for representing different data</a:t>
            </a:r>
          </a:p>
          <a:p>
            <a:r>
              <a:rPr lang="en-US" dirty="0"/>
              <a:t>respond to different messages regarding the manipulation of that data </a:t>
            </a:r>
          </a:p>
        </p:txBody>
      </p:sp>
    </p:spTree>
    <p:extLst>
      <p:ext uri="{BB962C8B-B14F-4D97-AF65-F5344CB8AC3E}">
        <p14:creationId xmlns:p14="http://schemas.microsoft.com/office/powerpoint/2010/main" val="362949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ea typeface="ＭＳ Ｐゴシック" pitchFamily="-107" charset="-128"/>
                <a:cs typeface="ＭＳ Ｐゴシック" pitchFamily="-107" charset="-128"/>
              </a:rPr>
              <a:t>OOP helps for software engineering</a:t>
            </a: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>
                <a:ea typeface="ＭＳ Ｐゴシック" pitchFamily="-107" charset="-128"/>
                <a:cs typeface="ＭＳ Ｐゴシック" pitchFamily="-107" charset="-128"/>
              </a:rPr>
              <a:t>software engineering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(SE) is the discipline of managing code to ensure its long-term use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remember, SE via refactoring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refactoring: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takes existing code and modifies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makes the overall code simpler, easier to understand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change the functionality, only the form!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1949</TotalTime>
  <Words>2535</Words>
  <Application>Microsoft Macintosh PowerPoint</Application>
  <PresentationFormat>On-screen Show (4:3)</PresentationFormat>
  <Paragraphs>273</Paragraphs>
  <Slides>71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ＭＳ Ｐゴシック</vt:lpstr>
      <vt:lpstr>Arial</vt:lpstr>
      <vt:lpstr>Bernard MT Condensed</vt:lpstr>
      <vt:lpstr>Calibri</vt:lpstr>
      <vt:lpstr>Courier New</vt:lpstr>
      <vt:lpstr>Monaco</vt:lpstr>
      <vt:lpstr>Rosewood Std Regular</vt:lpstr>
      <vt:lpstr>Times New Roman</vt:lpstr>
      <vt:lpstr>Wingdings</vt:lpstr>
      <vt:lpstr>template</vt:lpstr>
      <vt:lpstr>PowerPoint Presentation</vt:lpstr>
      <vt:lpstr>PowerPoint Presentation</vt:lpstr>
      <vt:lpstr>PowerPoint Presentation</vt:lpstr>
      <vt:lpstr>What is a class (klasi)?</vt:lpstr>
      <vt:lpstr>Short answer</vt:lpstr>
      <vt:lpstr>Responding to “messages”</vt:lpstr>
      <vt:lpstr>Everything in Python is an object</vt:lpstr>
      <vt:lpstr>type vs class</vt:lpstr>
      <vt:lpstr>OOP helps for software engineering</vt:lpstr>
      <vt:lpstr>More refactoring</vt:lpstr>
      <vt:lpstr>OOP principles</vt:lpstr>
      <vt:lpstr>Class (klasi) versus  instance (tilvik)</vt:lpstr>
      <vt:lpstr>Template vs exemplar</vt:lpstr>
      <vt:lpstr>Same in OOP</vt:lpstr>
      <vt:lpstr>Why a class</vt:lpstr>
      <vt:lpstr>A First Class</vt:lpstr>
      <vt:lpstr>Standard Class Names</vt:lpstr>
      <vt:lpstr>PowerPoint Presentation</vt:lpstr>
      <vt:lpstr>dir() function</vt:lpstr>
      <vt:lpstr>pass keyword</vt:lpstr>
      <vt:lpstr>PowerPoint Presentation</vt:lpstr>
      <vt:lpstr>Constructor (smiður)</vt:lpstr>
      <vt:lpstr>dot reference</vt:lpstr>
      <vt:lpstr>examples</vt:lpstr>
      <vt:lpstr>How to make an object-local value</vt:lpstr>
      <vt:lpstr>New attribute shown in dir</vt:lpstr>
      <vt:lpstr>Class instance relationship</vt:lpstr>
      <vt:lpstr>Instance knows its class</vt:lpstr>
      <vt:lpstr>PowerPoint Presentation</vt:lpstr>
      <vt:lpstr>PowerPoint Presentation</vt:lpstr>
      <vt:lpstr>Scope</vt:lpstr>
      <vt:lpstr>Part of the Object Scope Rule</vt:lpstr>
      <vt:lpstr>PowerPoint Presentation</vt:lpstr>
      <vt:lpstr>PowerPoint Presentation</vt:lpstr>
      <vt:lpstr>Methods (aðgerðir)</vt:lpstr>
      <vt:lpstr>PowerPoint Presentation</vt:lpstr>
      <vt:lpstr>PowerPoint Presentation</vt:lpstr>
      <vt:lpstr>method versus function</vt:lpstr>
      <vt:lpstr>difference in calling</vt:lpstr>
      <vt:lpstr>difference in definition</vt:lpstr>
      <vt:lpstr>more on self</vt:lpstr>
      <vt:lpstr>Binding self</vt:lpstr>
      <vt:lpstr>self is bound for us</vt:lpstr>
      <vt:lpstr>Writing a class</vt:lpstr>
      <vt:lpstr>PowerPoint Presentation</vt:lpstr>
      <vt:lpstr>PowerPoint Presentation</vt:lpstr>
      <vt:lpstr>Python Standard Methods</vt:lpstr>
      <vt:lpstr>Standard Method: Constructor</vt:lpstr>
      <vt:lpstr>calling a constructor</vt:lpstr>
      <vt:lpstr>defining the constructor</vt:lpstr>
      <vt:lpstr>Student constructor</vt:lpstr>
      <vt:lpstr>example</vt:lpstr>
      <vt:lpstr>PowerPoint Presentation</vt:lpstr>
      <vt:lpstr>default constructor</vt:lpstr>
      <vt:lpstr>Every class should have __init__</vt:lpstr>
      <vt:lpstr>__str__, printing</vt:lpstr>
      <vt:lpstr>Now there are three</vt:lpstr>
      <vt:lpstr>Class designer</vt:lpstr>
      <vt:lpstr>PowerPoint Presentation</vt:lpstr>
      <vt:lpstr>PowerPoint Presentation</vt:lpstr>
      <vt:lpstr>Rule 9</vt:lpstr>
      <vt:lpstr>OOP helps software engineering</vt:lpstr>
      <vt:lpstr>More refactoring</vt:lpstr>
      <vt:lpstr>OOP principles (again)</vt:lpstr>
      <vt:lpstr>We are still at encapsulation</vt:lpstr>
      <vt:lpstr>Private values</vt:lpstr>
      <vt:lpstr>class namespaces are dicts</vt:lpstr>
      <vt:lpstr>private variables in an instance</vt:lpstr>
      <vt:lpstr>privacy in Python</vt:lpstr>
      <vt:lpstr>privacy example</vt:lpstr>
      <vt:lpstr>Reminder, rules so far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Hrafn Loftsson</cp:lastModifiedBy>
  <cp:revision>66</cp:revision>
  <dcterms:created xsi:type="dcterms:W3CDTF">2012-03-21T18:49:41Z</dcterms:created>
  <dcterms:modified xsi:type="dcterms:W3CDTF">2018-10-20T11:22:48Z</dcterms:modified>
</cp:coreProperties>
</file>